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8E3D29F-9A15-CF44-A2F4-F03FD6B63ED6}" type="datetimeFigureOut">
              <a:rPr lang="en-US" smtClean="0"/>
              <a:t>9/17/14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1E12DB7-AA10-DA48-AE8B-AD92F1DFFE9D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D29F-9A15-CF44-A2F4-F03FD6B63ED6}" type="datetimeFigureOut">
              <a:rPr lang="en-US" smtClean="0"/>
              <a:t>9/17/14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2DB7-AA10-DA48-AE8B-AD92F1DFFE9D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D29F-9A15-CF44-A2F4-F03FD6B63ED6}" type="datetimeFigureOut">
              <a:rPr lang="en-US" smtClean="0"/>
              <a:t>9/17/14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2DB7-AA10-DA48-AE8B-AD92F1DFFE9D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D29F-9A15-CF44-A2F4-F03FD6B63ED6}" type="datetimeFigureOut">
              <a:rPr lang="en-US" smtClean="0"/>
              <a:t>9/17/14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2DB7-AA10-DA48-AE8B-AD92F1DFFE9D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D29F-9A15-CF44-A2F4-F03FD6B63ED6}" type="datetimeFigureOut">
              <a:rPr lang="en-US" smtClean="0"/>
              <a:t>9/17/14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2DB7-AA10-DA48-AE8B-AD92F1DFFE9D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D29F-9A15-CF44-A2F4-F03FD6B63ED6}" type="datetimeFigureOut">
              <a:rPr lang="en-US" smtClean="0"/>
              <a:t>9/17/14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2DB7-AA10-DA48-AE8B-AD92F1DFFE9D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D29F-9A15-CF44-A2F4-F03FD6B63ED6}" type="datetimeFigureOut">
              <a:rPr lang="en-US" smtClean="0"/>
              <a:t>9/17/14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2DB7-AA10-DA48-AE8B-AD92F1DFFE9D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28E3D29F-9A15-CF44-A2F4-F03FD6B63ED6}" type="datetimeFigureOut">
              <a:rPr lang="en-US" smtClean="0"/>
              <a:t>9/17/14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s-ES_tradnl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D29F-9A15-CF44-A2F4-F03FD6B63ED6}" type="datetimeFigureOut">
              <a:rPr lang="en-US" smtClean="0"/>
              <a:t>9/17/14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2DB7-AA10-DA48-AE8B-AD92F1DFFE9D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D29F-9A15-CF44-A2F4-F03FD6B63ED6}" type="datetimeFigureOut">
              <a:rPr lang="en-US" smtClean="0"/>
              <a:t>9/17/14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2DB7-AA10-DA48-AE8B-AD92F1DFFE9D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D29F-9A15-CF44-A2F4-F03FD6B63ED6}" type="datetimeFigureOut">
              <a:rPr lang="en-US" smtClean="0"/>
              <a:t>9/17/14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2DB7-AA10-DA48-AE8B-AD92F1DFFE9D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D29F-9A15-CF44-A2F4-F03FD6B63ED6}" type="datetimeFigureOut">
              <a:rPr lang="en-US" smtClean="0"/>
              <a:t>9/17/14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2DB7-AA10-DA48-AE8B-AD92F1DFFE9D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D29F-9A15-CF44-A2F4-F03FD6B63ED6}" type="datetimeFigureOut">
              <a:rPr lang="en-US" smtClean="0"/>
              <a:t>9/17/14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2DB7-AA10-DA48-AE8B-AD92F1DFFE9D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D29F-9A15-CF44-A2F4-F03FD6B63ED6}" type="datetimeFigureOut">
              <a:rPr lang="en-US" smtClean="0"/>
              <a:t>9/17/14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2DB7-AA10-DA48-AE8B-AD92F1DFFE9D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28E3D29F-9A15-CF44-A2F4-F03FD6B63ED6}" type="datetimeFigureOut">
              <a:rPr lang="en-US" smtClean="0"/>
              <a:t>9/17/14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1E12DB7-AA10-DA48-AE8B-AD92F1DFFE9D}" type="slidenum">
              <a:rPr lang="es-ES_tradnl" smtClean="0"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Los usos espec</a:t>
            </a:r>
            <a:r>
              <a:rPr lang="es-ES_tradnl" dirty="0" smtClean="0"/>
              <a:t>íficos del pretérito y el imperfecto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Espa</a:t>
            </a:r>
            <a:r>
              <a:rPr lang="es-ES_tradnl" dirty="0" smtClean="0"/>
              <a:t>ñol 5/5H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86697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Poder	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008000"/>
                </a:solidFill>
              </a:rPr>
              <a:t>Poder en el imperfecto</a:t>
            </a:r>
            <a:endParaRPr lang="es-ES_tradnl" dirty="0" smtClean="0">
              <a:solidFill>
                <a:schemeClr val="tx1"/>
              </a:solidFill>
            </a:endParaRPr>
          </a:p>
          <a:p>
            <a:r>
              <a:rPr lang="es-ES_tradnl" dirty="0" smtClean="0">
                <a:solidFill>
                  <a:schemeClr val="tx1"/>
                </a:solidFill>
              </a:rPr>
              <a:t>Quiere decir “</a:t>
            </a:r>
            <a:r>
              <a:rPr lang="es-ES_tradnl" dirty="0" err="1" smtClean="0">
                <a:solidFill>
                  <a:schemeClr val="tx1"/>
                </a:solidFill>
              </a:rPr>
              <a:t>could</a:t>
            </a:r>
            <a:r>
              <a:rPr lang="es-ES_tradnl" dirty="0" smtClean="0">
                <a:solidFill>
                  <a:schemeClr val="tx1"/>
                </a:solidFill>
              </a:rPr>
              <a:t>/</a:t>
            </a:r>
            <a:r>
              <a:rPr lang="es-ES_tradnl" dirty="0" err="1" smtClean="0">
                <a:solidFill>
                  <a:schemeClr val="tx1"/>
                </a:solidFill>
              </a:rPr>
              <a:t>couldn’t</a:t>
            </a:r>
            <a:r>
              <a:rPr lang="es-ES_tradnl" dirty="0" smtClean="0">
                <a:solidFill>
                  <a:schemeClr val="tx1"/>
                </a:solidFill>
              </a:rPr>
              <a:t>” (</a:t>
            </a:r>
            <a:r>
              <a:rPr lang="es-ES_tradnl" dirty="0" err="1" smtClean="0">
                <a:solidFill>
                  <a:schemeClr val="tx1"/>
                </a:solidFill>
              </a:rPr>
              <a:t>but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might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have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been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able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to</a:t>
            </a:r>
            <a:r>
              <a:rPr lang="es-ES_tradnl" dirty="0" smtClean="0">
                <a:solidFill>
                  <a:schemeClr val="tx1"/>
                </a:solidFill>
              </a:rPr>
              <a:t>)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No </a:t>
            </a:r>
            <a:r>
              <a:rPr lang="es-ES_tradnl" dirty="0" smtClean="0">
                <a:solidFill>
                  <a:srgbClr val="008000"/>
                </a:solidFill>
              </a:rPr>
              <a:t>pod</a:t>
            </a:r>
            <a:r>
              <a:rPr lang="es-ES_tradnl" dirty="0" smtClean="0">
                <a:solidFill>
                  <a:srgbClr val="008000"/>
                </a:solidFill>
              </a:rPr>
              <a:t>ía</a:t>
            </a:r>
            <a:r>
              <a:rPr lang="es-ES_tradnl" dirty="0" smtClean="0">
                <a:solidFill>
                  <a:schemeClr val="tx1"/>
                </a:solidFill>
              </a:rPr>
              <a:t> ver las palabras muy bien.</a:t>
            </a:r>
            <a:endParaRPr lang="es-ES_tradnl" dirty="0">
              <a:solidFill>
                <a:srgbClr val="008000"/>
              </a:solidFill>
            </a:endParaRPr>
          </a:p>
        </p:txBody>
      </p:sp>
      <p:pic>
        <p:nvPicPr>
          <p:cNvPr id="5" name="Content Placeholder 4" descr="blurred_text-300x225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421" b="-2342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9090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Para m</a:t>
            </a:r>
            <a:r>
              <a:rPr lang="es-ES_tradnl" dirty="0" smtClean="0"/>
              <a:t>ás práctica:</a:t>
            </a:r>
            <a:endParaRPr lang="es-ES_tradn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Visita este sitio web para los </a:t>
            </a:r>
            <a:r>
              <a:rPr lang="es-ES_tradnl" dirty="0" err="1" smtClean="0"/>
              <a:t>Flashcards</a:t>
            </a:r>
            <a:r>
              <a:rPr lang="es-ES_tradnl" dirty="0"/>
              <a:t> </a:t>
            </a:r>
            <a:r>
              <a:rPr lang="es-ES_tradnl" dirty="0" smtClean="0"/>
              <a:t>de la diferencia entre el pret</a:t>
            </a:r>
            <a:r>
              <a:rPr lang="es-ES_tradnl" dirty="0" smtClean="0"/>
              <a:t>érito y el imperfecto de ciertos verbos.</a:t>
            </a:r>
            <a:endParaRPr lang="es-ES_tradnl" dirty="0" smtClean="0"/>
          </a:p>
          <a:p>
            <a:endParaRPr lang="es-ES_tradnl" dirty="0"/>
          </a:p>
          <a:p>
            <a:r>
              <a:rPr lang="es-ES_tradnl" dirty="0" smtClean="0"/>
              <a:t>http</a:t>
            </a:r>
            <a:r>
              <a:rPr lang="es-ES_tradnl" dirty="0"/>
              <a:t>://</a:t>
            </a:r>
            <a:r>
              <a:rPr lang="es-ES_tradnl" dirty="0" err="1"/>
              <a:t>www.proprofs.com</a:t>
            </a:r>
            <a:r>
              <a:rPr lang="es-ES_tradnl" dirty="0"/>
              <a:t>/</a:t>
            </a:r>
            <a:r>
              <a:rPr lang="es-ES_tradnl" dirty="0" err="1"/>
              <a:t>flashcards</a:t>
            </a:r>
            <a:r>
              <a:rPr lang="es-ES_tradnl" dirty="0"/>
              <a:t>/</a:t>
            </a:r>
            <a:r>
              <a:rPr lang="es-ES_tradnl" dirty="0" err="1"/>
              <a:t>story.php?title</a:t>
            </a:r>
            <a:r>
              <a:rPr lang="es-ES_tradnl" dirty="0"/>
              <a:t>=</a:t>
            </a:r>
            <a:r>
              <a:rPr lang="es-ES_tradnl" dirty="0" err="1"/>
              <a:t>verbs</a:t>
            </a:r>
            <a:r>
              <a:rPr lang="es-ES_tradnl" dirty="0"/>
              <a:t>-</a:t>
            </a:r>
            <a:r>
              <a:rPr lang="es-ES_tradnl" dirty="0" err="1"/>
              <a:t>that</a:t>
            </a:r>
            <a:r>
              <a:rPr lang="es-ES_tradnl" dirty="0"/>
              <a:t>-</a:t>
            </a:r>
            <a:r>
              <a:rPr lang="es-ES_tradnl" dirty="0" err="1"/>
              <a:t>change</a:t>
            </a:r>
            <a:r>
              <a:rPr lang="es-ES_tradnl" dirty="0"/>
              <a:t>-</a:t>
            </a:r>
            <a:r>
              <a:rPr lang="es-ES_tradnl" dirty="0" err="1"/>
              <a:t>meaning</a:t>
            </a:r>
            <a:r>
              <a:rPr lang="es-ES_tradnl" dirty="0"/>
              <a:t>-in-</a:t>
            </a:r>
            <a:r>
              <a:rPr lang="es-ES_tradnl" dirty="0" err="1"/>
              <a:t>preterite</a:t>
            </a:r>
            <a:r>
              <a:rPr lang="es-ES_tradnl" dirty="0"/>
              <a:t>-</a:t>
            </a:r>
            <a:r>
              <a:rPr lang="es-ES_tradnl" dirty="0" err="1"/>
              <a:t>imperfect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92656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Ciertos Verbos	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Hay ciertos verbos que tienen una diferencia en el significado de la palabra cuando el verbo est</a:t>
            </a:r>
            <a:r>
              <a:rPr lang="es-ES_tradnl" dirty="0" smtClean="0"/>
              <a:t>é en el presente o el imperfecto.  Hay más verbos, pero esta te va a dar una idea de </a:t>
            </a:r>
            <a:r>
              <a:rPr lang="es-ES_tradnl" smtClean="0"/>
              <a:t>las diferencias.</a:t>
            </a:r>
            <a:endParaRPr lang="es-ES_tradnl" dirty="0" smtClean="0"/>
          </a:p>
          <a:p>
            <a:r>
              <a:rPr lang="es-ES_tradnl" dirty="0" smtClean="0"/>
              <a:t>Querer</a:t>
            </a:r>
          </a:p>
          <a:p>
            <a:r>
              <a:rPr lang="es-ES_tradnl" dirty="0" smtClean="0"/>
              <a:t>Poder</a:t>
            </a:r>
          </a:p>
          <a:p>
            <a:r>
              <a:rPr lang="es-ES_tradnl" dirty="0" smtClean="0"/>
              <a:t>Saber</a:t>
            </a:r>
          </a:p>
          <a:p>
            <a:r>
              <a:rPr lang="es-ES_tradnl" dirty="0" smtClean="0"/>
              <a:t>Conocer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28545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Saber</a:t>
            </a:r>
            <a:endParaRPr lang="es-ES_trad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2301" y="1758298"/>
            <a:ext cx="3566160" cy="832503"/>
          </a:xfrm>
        </p:spPr>
        <p:txBody>
          <a:bodyPr/>
          <a:lstStyle/>
          <a:p>
            <a:r>
              <a:rPr lang="es-ES_tradnl" dirty="0" smtClean="0">
                <a:solidFill>
                  <a:srgbClr val="FF0000"/>
                </a:solidFill>
              </a:rPr>
              <a:t>Saber en el pret</a:t>
            </a:r>
            <a:r>
              <a:rPr lang="es-ES_tradnl" dirty="0" smtClean="0">
                <a:solidFill>
                  <a:srgbClr val="FF0000"/>
                </a:solidFill>
              </a:rPr>
              <a:t>érito</a:t>
            </a:r>
            <a:endParaRPr lang="es-ES_tradnl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ES_tradnl" sz="2400" dirty="0" smtClean="0"/>
              <a:t>Quiere decir “</a:t>
            </a:r>
            <a:r>
              <a:rPr lang="es-ES_tradnl" sz="2400" dirty="0" err="1" smtClean="0"/>
              <a:t>to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find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out</a:t>
            </a:r>
            <a:r>
              <a:rPr lang="es-ES_tradnl" sz="2400" dirty="0" smtClean="0"/>
              <a:t>” en el sentido de “</a:t>
            </a:r>
            <a:r>
              <a:rPr lang="es-ES_tradnl" sz="2400" dirty="0" err="1" smtClean="0"/>
              <a:t>to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find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out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information</a:t>
            </a:r>
            <a:r>
              <a:rPr lang="es-ES_tradnl" sz="2400" dirty="0" smtClean="0"/>
              <a:t>”.</a:t>
            </a:r>
          </a:p>
          <a:p>
            <a:r>
              <a:rPr lang="es-ES_tradnl" sz="2400" dirty="0"/>
              <a:t>¡</a:t>
            </a:r>
            <a:r>
              <a:rPr lang="es-ES_tradnl" sz="2400" dirty="0" smtClean="0"/>
              <a:t>Yo </a:t>
            </a:r>
            <a:r>
              <a:rPr lang="es-ES_tradnl" sz="2400" dirty="0" smtClean="0">
                <a:solidFill>
                  <a:srgbClr val="FF0000"/>
                </a:solidFill>
              </a:rPr>
              <a:t>supe</a:t>
            </a:r>
            <a:r>
              <a:rPr lang="es-ES_tradnl" sz="2400" dirty="0" smtClean="0"/>
              <a:t> que tenemos un examen hoy!</a:t>
            </a:r>
          </a:p>
          <a:p>
            <a:endParaRPr lang="es-ES_tradnl" sz="2400" dirty="0"/>
          </a:p>
          <a:p>
            <a:endParaRPr lang="es-ES_tradnl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008000"/>
                </a:solidFill>
              </a:rPr>
              <a:t>¡Dios M</a:t>
            </a:r>
            <a:r>
              <a:rPr lang="es-ES_tradnl" dirty="0" smtClean="0">
                <a:solidFill>
                  <a:srgbClr val="008000"/>
                </a:solidFill>
              </a:rPr>
              <a:t>ío!</a:t>
            </a:r>
            <a:endParaRPr lang="es-ES_tradnl" dirty="0">
              <a:solidFill>
                <a:srgbClr val="008000"/>
              </a:solidFill>
            </a:endParaRPr>
          </a:p>
        </p:txBody>
      </p:sp>
      <p:pic>
        <p:nvPicPr>
          <p:cNvPr id="8" name="Content Placeholder 7" descr="Home-alone-macaulay-culkin-kevin-mccallister-boy-fear-shout-fright.jp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063" b="-16063"/>
          <a:stretch>
            <a:fillRect/>
          </a:stretch>
        </p:blipFill>
        <p:spPr>
          <a:xfrm>
            <a:off x="4945539" y="2541493"/>
            <a:ext cx="3566160" cy="3533870"/>
          </a:xfrm>
        </p:spPr>
      </p:pic>
    </p:spTree>
    <p:extLst>
      <p:ext uri="{BB962C8B-B14F-4D97-AF65-F5344CB8AC3E}">
        <p14:creationId xmlns:p14="http://schemas.microsoft.com/office/powerpoint/2010/main" val="919451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Saber</a:t>
            </a:r>
            <a:endParaRPr lang="es-ES_trad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008000"/>
                </a:solidFill>
              </a:rPr>
              <a:t>Saber en el Imperfecto</a:t>
            </a:r>
            <a:endParaRPr lang="es-ES_tradnl" dirty="0">
              <a:solidFill>
                <a:srgbClr val="008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_tradnl" sz="2400" dirty="0" smtClean="0"/>
              <a:t>Quiere decir “</a:t>
            </a:r>
            <a:r>
              <a:rPr lang="es-ES_tradnl" sz="2400" dirty="0" err="1" smtClean="0"/>
              <a:t>knew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for</a:t>
            </a:r>
            <a:r>
              <a:rPr lang="es-ES_tradnl" sz="2400" dirty="0" smtClean="0"/>
              <a:t> a </a:t>
            </a:r>
            <a:r>
              <a:rPr lang="es-ES_tradnl" sz="2400" dirty="0" err="1" smtClean="0"/>
              <a:t>while</a:t>
            </a:r>
            <a:r>
              <a:rPr lang="es-ES_tradnl" sz="2400" dirty="0" smtClean="0"/>
              <a:t>”</a:t>
            </a:r>
          </a:p>
          <a:p>
            <a:r>
              <a:rPr lang="es-ES_tradnl" sz="2400" dirty="0" smtClean="0"/>
              <a:t>Yo lo </a:t>
            </a:r>
            <a:r>
              <a:rPr lang="es-ES_tradnl" sz="2400" dirty="0" smtClean="0">
                <a:solidFill>
                  <a:srgbClr val="008000"/>
                </a:solidFill>
              </a:rPr>
              <a:t>sab</a:t>
            </a:r>
            <a:r>
              <a:rPr lang="es-ES_tradnl" sz="2400" dirty="0" smtClean="0">
                <a:solidFill>
                  <a:srgbClr val="008000"/>
                </a:solidFill>
              </a:rPr>
              <a:t>ía </a:t>
            </a:r>
            <a:r>
              <a:rPr lang="es-ES_tradnl" sz="2400" dirty="0" smtClean="0"/>
              <a:t>que teníamos un examen porque el profesor nos dijo ayer.</a:t>
            </a:r>
            <a:endParaRPr lang="es-ES_tradnl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9" name="Content Placeholder 8" descr="I already knew that.jp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9284" b="-39284"/>
          <a:stretch>
            <a:fillRect/>
          </a:stretch>
        </p:blipFill>
        <p:spPr>
          <a:xfrm>
            <a:off x="4945539" y="1584008"/>
            <a:ext cx="3566160" cy="4491355"/>
          </a:xfrm>
        </p:spPr>
      </p:pic>
    </p:spTree>
    <p:extLst>
      <p:ext uri="{BB962C8B-B14F-4D97-AF65-F5344CB8AC3E}">
        <p14:creationId xmlns:p14="http://schemas.microsoft.com/office/powerpoint/2010/main" val="903844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Querer	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FF0000"/>
                </a:solidFill>
              </a:rPr>
              <a:t>Querer en el pret</a:t>
            </a:r>
            <a:r>
              <a:rPr lang="es-ES_tradnl" dirty="0" smtClean="0">
                <a:solidFill>
                  <a:srgbClr val="FF0000"/>
                </a:solidFill>
              </a:rPr>
              <a:t>érito</a:t>
            </a:r>
            <a:endParaRPr lang="es-ES_tradnl" dirty="0" smtClean="0">
              <a:solidFill>
                <a:schemeClr val="tx1"/>
              </a:solidFill>
            </a:endParaRPr>
          </a:p>
          <a:p>
            <a:r>
              <a:rPr lang="es-ES_tradnl" dirty="0" smtClean="0">
                <a:solidFill>
                  <a:schemeClr val="tx1"/>
                </a:solidFill>
              </a:rPr>
              <a:t>Quiere decir “</a:t>
            </a:r>
            <a:r>
              <a:rPr lang="es-ES_tradnl" dirty="0" err="1" smtClean="0">
                <a:solidFill>
                  <a:schemeClr val="tx1"/>
                </a:solidFill>
              </a:rPr>
              <a:t>to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refuse</a:t>
            </a:r>
            <a:r>
              <a:rPr lang="es-ES_tradnl" dirty="0" smtClean="0">
                <a:solidFill>
                  <a:schemeClr val="tx1"/>
                </a:solidFill>
              </a:rPr>
              <a:t>” 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No </a:t>
            </a:r>
            <a:r>
              <a:rPr lang="es-ES_tradnl" dirty="0" smtClean="0">
                <a:solidFill>
                  <a:srgbClr val="FF0000"/>
                </a:solidFill>
              </a:rPr>
              <a:t>quise</a:t>
            </a:r>
            <a:r>
              <a:rPr lang="es-ES_tradnl" dirty="0" smtClean="0">
                <a:solidFill>
                  <a:schemeClr val="tx1"/>
                </a:solidFill>
              </a:rPr>
              <a:t> hacer la tarea y no la hice.</a:t>
            </a:r>
            <a:endParaRPr lang="es-ES_tradnl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Refusing homeworl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4" b="131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77631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Querer	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008000"/>
                </a:solidFill>
              </a:rPr>
              <a:t>Querer en el imperfecto</a:t>
            </a:r>
            <a:endParaRPr lang="es-ES_tradnl" dirty="0" smtClean="0">
              <a:solidFill>
                <a:srgbClr val="000000"/>
              </a:solidFill>
            </a:endParaRPr>
          </a:p>
          <a:p>
            <a:r>
              <a:rPr lang="es-ES_tradnl" dirty="0" smtClean="0">
                <a:solidFill>
                  <a:srgbClr val="000000"/>
                </a:solidFill>
              </a:rPr>
              <a:t>Quiere decir “I </a:t>
            </a:r>
            <a:r>
              <a:rPr lang="es-ES_tradnl" dirty="0" err="1" smtClean="0">
                <a:solidFill>
                  <a:srgbClr val="000000"/>
                </a:solidFill>
              </a:rPr>
              <a:t>wanted</a:t>
            </a:r>
            <a:r>
              <a:rPr lang="es-ES_tradnl" dirty="0" smtClean="0">
                <a:solidFill>
                  <a:srgbClr val="000000"/>
                </a:solidFill>
              </a:rPr>
              <a:t> </a:t>
            </a:r>
            <a:r>
              <a:rPr lang="es-ES_tradnl" dirty="0" err="1" smtClean="0">
                <a:solidFill>
                  <a:srgbClr val="000000"/>
                </a:solidFill>
              </a:rPr>
              <a:t>to</a:t>
            </a:r>
            <a:r>
              <a:rPr lang="es-ES_tradnl" dirty="0" smtClean="0">
                <a:solidFill>
                  <a:srgbClr val="000000"/>
                </a:solidFill>
              </a:rPr>
              <a:t> do </a:t>
            </a:r>
            <a:r>
              <a:rPr lang="es-ES_tradnl" dirty="0" err="1" smtClean="0">
                <a:solidFill>
                  <a:srgbClr val="000000"/>
                </a:solidFill>
              </a:rPr>
              <a:t>something</a:t>
            </a:r>
            <a:r>
              <a:rPr lang="es-ES_tradnl" dirty="0" smtClean="0">
                <a:solidFill>
                  <a:srgbClr val="000000"/>
                </a:solidFill>
              </a:rPr>
              <a:t> and </a:t>
            </a:r>
            <a:r>
              <a:rPr lang="es-ES_tradnl" dirty="0" err="1" smtClean="0">
                <a:solidFill>
                  <a:srgbClr val="000000"/>
                </a:solidFill>
              </a:rPr>
              <a:t>it’s</a:t>
            </a:r>
            <a:r>
              <a:rPr lang="es-ES_tradnl" dirty="0" smtClean="0">
                <a:solidFill>
                  <a:srgbClr val="000000"/>
                </a:solidFill>
              </a:rPr>
              <a:t> </a:t>
            </a:r>
            <a:r>
              <a:rPr lang="es-ES_tradnl" dirty="0" err="1" smtClean="0">
                <a:solidFill>
                  <a:srgbClr val="000000"/>
                </a:solidFill>
              </a:rPr>
              <a:t>still</a:t>
            </a:r>
            <a:r>
              <a:rPr lang="es-ES_tradnl" dirty="0" smtClean="0">
                <a:solidFill>
                  <a:srgbClr val="000000"/>
                </a:solidFill>
              </a:rPr>
              <a:t> a </a:t>
            </a:r>
            <a:r>
              <a:rPr lang="es-ES_tradnl" dirty="0" err="1" smtClean="0">
                <a:solidFill>
                  <a:srgbClr val="000000"/>
                </a:solidFill>
              </a:rPr>
              <a:t>possibility</a:t>
            </a:r>
            <a:r>
              <a:rPr lang="es-ES_tradnl" dirty="0" smtClean="0">
                <a:solidFill>
                  <a:srgbClr val="000000"/>
                </a:solidFill>
              </a:rPr>
              <a:t>.</a:t>
            </a:r>
          </a:p>
          <a:p>
            <a:r>
              <a:rPr lang="es-ES_tradnl" dirty="0" smtClean="0">
                <a:solidFill>
                  <a:srgbClr val="008000"/>
                </a:solidFill>
              </a:rPr>
              <a:t>Quer</a:t>
            </a:r>
            <a:r>
              <a:rPr lang="es-ES_tradnl" dirty="0" smtClean="0">
                <a:solidFill>
                  <a:srgbClr val="008000"/>
                </a:solidFill>
              </a:rPr>
              <a:t>ía</a:t>
            </a:r>
            <a:r>
              <a:rPr lang="es-ES_tradnl" dirty="0" smtClean="0">
                <a:solidFill>
                  <a:srgbClr val="000000"/>
                </a:solidFill>
              </a:rPr>
              <a:t> viajar a Italia.</a:t>
            </a:r>
            <a:endParaRPr lang="es-ES_tradnl" dirty="0" smtClean="0">
              <a:solidFill>
                <a:srgbClr val="000000"/>
              </a:solidFill>
            </a:endParaRPr>
          </a:p>
        </p:txBody>
      </p:sp>
      <p:pic>
        <p:nvPicPr>
          <p:cNvPr id="5" name="Content Placeholder 4" descr="italy-regions1-med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88" r="-53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619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Conocer	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FF0000"/>
                </a:solidFill>
              </a:rPr>
              <a:t>Conocer en el pret</a:t>
            </a:r>
            <a:r>
              <a:rPr lang="es-ES_tradnl" dirty="0" smtClean="0">
                <a:solidFill>
                  <a:srgbClr val="FF0000"/>
                </a:solidFill>
              </a:rPr>
              <a:t>érito</a:t>
            </a:r>
          </a:p>
          <a:p>
            <a:r>
              <a:rPr lang="es-ES_tradnl" dirty="0" smtClean="0"/>
              <a:t>Quiere decir “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meet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first</a:t>
            </a:r>
            <a:r>
              <a:rPr lang="es-ES_tradnl" dirty="0" smtClean="0"/>
              <a:t> time”.</a:t>
            </a:r>
          </a:p>
          <a:p>
            <a:r>
              <a:rPr lang="es-ES_tradnl" dirty="0" smtClean="0"/>
              <a:t>Yo </a:t>
            </a:r>
            <a:r>
              <a:rPr lang="es-ES_tradnl" dirty="0" smtClean="0">
                <a:solidFill>
                  <a:srgbClr val="FF0000"/>
                </a:solidFill>
              </a:rPr>
              <a:t>conocí</a:t>
            </a:r>
            <a:r>
              <a:rPr lang="es-ES_tradnl" dirty="0" smtClean="0"/>
              <a:t> a mi esposo hace 15 años.</a:t>
            </a:r>
            <a:endParaRPr lang="es-ES_tradnl" dirty="0"/>
          </a:p>
        </p:txBody>
      </p:sp>
      <p:pic>
        <p:nvPicPr>
          <p:cNvPr id="5" name="Content Placeholder 4" descr="meeting someone for the 1st tim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361" b="-103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79749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Conocer	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008000"/>
                </a:solidFill>
              </a:rPr>
              <a:t>Conocer en el imperfecto</a:t>
            </a:r>
          </a:p>
          <a:p>
            <a:r>
              <a:rPr lang="es-ES_tradnl" dirty="0" smtClean="0"/>
              <a:t>Quiere decir “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know</a:t>
            </a:r>
            <a:r>
              <a:rPr lang="es-ES_tradnl" dirty="0" smtClean="0"/>
              <a:t> </a:t>
            </a:r>
            <a:r>
              <a:rPr lang="es-ES_tradnl" dirty="0" err="1" smtClean="0"/>
              <a:t>someone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a </a:t>
            </a:r>
            <a:r>
              <a:rPr lang="es-ES_tradnl" dirty="0" err="1" smtClean="0"/>
              <a:t>long</a:t>
            </a:r>
            <a:r>
              <a:rPr lang="es-ES_tradnl" dirty="0" smtClean="0"/>
              <a:t> time”.</a:t>
            </a:r>
          </a:p>
          <a:p>
            <a:r>
              <a:rPr lang="es-ES_tradnl" dirty="0" smtClean="0"/>
              <a:t>Yo </a:t>
            </a:r>
            <a:r>
              <a:rPr lang="es-ES_tradnl" dirty="0" smtClean="0">
                <a:solidFill>
                  <a:srgbClr val="008000"/>
                </a:solidFill>
              </a:rPr>
              <a:t>conoc</a:t>
            </a:r>
            <a:r>
              <a:rPr lang="es-ES_tradnl" dirty="0" smtClean="0">
                <a:solidFill>
                  <a:srgbClr val="008000"/>
                </a:solidFill>
              </a:rPr>
              <a:t>ía</a:t>
            </a:r>
            <a:r>
              <a:rPr lang="es-ES_tradnl" dirty="0" smtClean="0"/>
              <a:t> a ella por muchos años.</a:t>
            </a:r>
            <a:endParaRPr lang="es-ES_tradnl" dirty="0"/>
          </a:p>
        </p:txBody>
      </p:sp>
      <p:pic>
        <p:nvPicPr>
          <p:cNvPr id="5" name="Content Placeholder 4" descr="olf friend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999" b="-89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70042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Poder</a:t>
            </a:r>
            <a:endParaRPr lang="es-ES_tradnl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FF0000"/>
                </a:solidFill>
              </a:rPr>
              <a:t>Poder en el pret</a:t>
            </a:r>
            <a:r>
              <a:rPr lang="es-ES_tradnl" dirty="0" smtClean="0">
                <a:solidFill>
                  <a:srgbClr val="FF0000"/>
                </a:solidFill>
              </a:rPr>
              <a:t>érito.</a:t>
            </a:r>
            <a:endParaRPr lang="es-ES_tradnl" dirty="0" smtClean="0">
              <a:solidFill>
                <a:schemeClr val="tx1"/>
              </a:solidFill>
            </a:endParaRPr>
          </a:p>
          <a:p>
            <a:r>
              <a:rPr lang="es-ES_tradnl" dirty="0" smtClean="0">
                <a:solidFill>
                  <a:schemeClr val="tx1"/>
                </a:solidFill>
              </a:rPr>
              <a:t>Quiere decir “</a:t>
            </a:r>
            <a:r>
              <a:rPr lang="es-ES_tradnl" dirty="0" err="1" smtClean="0">
                <a:solidFill>
                  <a:schemeClr val="tx1"/>
                </a:solidFill>
              </a:rPr>
              <a:t>couldn’t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manage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to</a:t>
            </a:r>
            <a:r>
              <a:rPr lang="es-ES_tradnl" dirty="0" smtClean="0">
                <a:solidFill>
                  <a:schemeClr val="tx1"/>
                </a:solidFill>
              </a:rPr>
              <a:t> do </a:t>
            </a:r>
            <a:r>
              <a:rPr lang="es-ES_tradnl" dirty="0" err="1" smtClean="0">
                <a:solidFill>
                  <a:schemeClr val="tx1"/>
                </a:solidFill>
              </a:rPr>
              <a:t>something</a:t>
            </a:r>
            <a:r>
              <a:rPr lang="es-ES_tradnl" dirty="0" smtClean="0">
                <a:solidFill>
                  <a:schemeClr val="tx1"/>
                </a:solidFill>
              </a:rPr>
              <a:t>” (and </a:t>
            </a:r>
            <a:r>
              <a:rPr lang="es-ES_tradnl" dirty="0" err="1" smtClean="0">
                <a:solidFill>
                  <a:schemeClr val="tx1"/>
                </a:solidFill>
              </a:rPr>
              <a:t>didn’t</a:t>
            </a:r>
            <a:r>
              <a:rPr lang="es-ES_tradnl" dirty="0" smtClean="0">
                <a:solidFill>
                  <a:schemeClr val="tx1"/>
                </a:solidFill>
              </a:rPr>
              <a:t>)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Él no </a:t>
            </a:r>
            <a:r>
              <a:rPr lang="es-ES_tradnl" dirty="0" smtClean="0">
                <a:solidFill>
                  <a:srgbClr val="FF0000"/>
                </a:solidFill>
              </a:rPr>
              <a:t>pudo</a:t>
            </a:r>
            <a:r>
              <a:rPr lang="es-ES_tradnl" dirty="0" smtClean="0">
                <a:solidFill>
                  <a:schemeClr val="tx1"/>
                </a:solidFill>
              </a:rPr>
              <a:t> abrir la jarra de pepinillos. Fue muy difícil.</a:t>
            </a:r>
            <a:endParaRPr lang="es-ES_tradnl" dirty="0">
              <a:solidFill>
                <a:srgbClr val="FF0000"/>
              </a:solidFill>
            </a:endParaRPr>
          </a:p>
        </p:txBody>
      </p:sp>
      <p:pic>
        <p:nvPicPr>
          <p:cNvPr id="9" name="Content Placeholder 8" descr="opening-jars-is-hard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421" b="-2342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01911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6212</TotalTime>
  <Words>325</Words>
  <Application>Microsoft Macintosh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Capital</vt:lpstr>
      <vt:lpstr>Los usos específicos del pretérito y el imperfecto</vt:lpstr>
      <vt:lpstr>Ciertos Verbos </vt:lpstr>
      <vt:lpstr>Saber</vt:lpstr>
      <vt:lpstr>Saber</vt:lpstr>
      <vt:lpstr>Querer </vt:lpstr>
      <vt:lpstr>Querer </vt:lpstr>
      <vt:lpstr>Conocer </vt:lpstr>
      <vt:lpstr>Conocer </vt:lpstr>
      <vt:lpstr>Poder</vt:lpstr>
      <vt:lpstr>Poder </vt:lpstr>
      <vt:lpstr>Para más práctica:</vt:lpstr>
    </vt:vector>
  </TitlesOfParts>
  <Company>East Greenwich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usos específicos del pretérito y el imperfecto</dc:title>
  <dc:creator>Kristin Pontarelli</dc:creator>
  <cp:lastModifiedBy>Kristin Pontarelli</cp:lastModifiedBy>
  <cp:revision>7</cp:revision>
  <dcterms:created xsi:type="dcterms:W3CDTF">2014-09-17T13:02:18Z</dcterms:created>
  <dcterms:modified xsi:type="dcterms:W3CDTF">2014-09-21T20:34:38Z</dcterms:modified>
</cp:coreProperties>
</file>